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311" r:id="rId3"/>
    <p:sldId id="312" r:id="rId4"/>
    <p:sldId id="313" r:id="rId5"/>
    <p:sldId id="314" r:id="rId6"/>
    <p:sldId id="315" r:id="rId7"/>
    <p:sldId id="319" r:id="rId8"/>
    <p:sldId id="320" r:id="rId9"/>
    <p:sldId id="321" r:id="rId10"/>
    <p:sldId id="316" r:id="rId11"/>
    <p:sldId id="317" r:id="rId12"/>
    <p:sldId id="318" r:id="rId13"/>
    <p:sldId id="300" r:id="rId14"/>
    <p:sldId id="301" r:id="rId15"/>
    <p:sldId id="302" r:id="rId16"/>
    <p:sldId id="303" r:id="rId17"/>
    <p:sldId id="304" r:id="rId18"/>
    <p:sldId id="305" r:id="rId19"/>
    <p:sldId id="306" r:id="rId20"/>
    <p:sldId id="307" r:id="rId21"/>
    <p:sldId id="30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p:scale>
          <a:sx n="80" d="100"/>
          <a:sy n="80" d="100"/>
        </p:scale>
        <p:origin x="-25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2376356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151742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44118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1944373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415053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312598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1547814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73410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234445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187062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8E91ED6-9D3E-4BAB-B336-E996545A2B25}" type="datetimeFigureOut">
              <a:rPr lang="tr-TR" smtClean="0"/>
              <a:pPr/>
              <a:t>22.10.2023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B8EA5C-D8CC-4D07-B0C3-D20FDDFF5995}" type="slidenum">
              <a:rPr lang="tr-TR" smtClean="0"/>
              <a:pPr/>
              <a:t>‹#›</a:t>
            </a:fld>
            <a:endParaRPr lang="tr-TR"/>
          </a:p>
        </p:txBody>
      </p:sp>
    </p:spTree>
    <p:extLst>
      <p:ext uri="{BB962C8B-B14F-4D97-AF65-F5344CB8AC3E}">
        <p14:creationId xmlns:p14="http://schemas.microsoft.com/office/powerpoint/2010/main" val="94885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91ED6-9D3E-4BAB-B336-E996545A2B25}" type="datetimeFigureOut">
              <a:rPr lang="tr-TR" smtClean="0"/>
              <a:pPr/>
              <a:t>22.10.2023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8EA5C-D8CC-4D07-B0C3-D20FDDFF5995}" type="slidenum">
              <a:rPr lang="tr-TR" smtClean="0"/>
              <a:pPr/>
              <a:t>‹#›</a:t>
            </a:fld>
            <a:endParaRPr lang="tr-TR"/>
          </a:p>
        </p:txBody>
      </p:sp>
    </p:spTree>
    <p:extLst>
      <p:ext uri="{BB962C8B-B14F-4D97-AF65-F5344CB8AC3E}">
        <p14:creationId xmlns:p14="http://schemas.microsoft.com/office/powerpoint/2010/main" val="2620165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a16="http://schemas.microsoft.com/office/drawing/2014/main" xmlns=""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12523432"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a16="http://schemas.microsoft.com/office/drawing/2014/main" xmlns="" id="{F38C432D-5372-448E-9829-E0F45631D439}"/>
              </a:ext>
            </a:extLst>
          </p:cNvPr>
          <p:cNvSpPr>
            <a:spLocks noGrp="1" noChangeArrowheads="1"/>
          </p:cNvSpPr>
          <p:nvPr>
            <p:ph type="subTitle" idx="1"/>
          </p:nvPr>
        </p:nvSpPr>
        <p:spPr>
          <a:xfrm>
            <a:off x="4064000" y="2159000"/>
            <a:ext cx="8128000" cy="533400"/>
          </a:xfrm>
        </p:spPr>
        <p:txBody>
          <a:bodyPr/>
          <a:lstStyle/>
          <a:p>
            <a:pPr>
              <a:lnSpc>
                <a:spcPct val="90000"/>
              </a:lnSpc>
            </a:pPr>
            <a:r>
              <a:rPr lang="tr-TR" altLang="tr-TR" sz="3200" b="1" dirty="0" smtClean="0"/>
              <a:t>TURİZM VE OTEL İŞLETMECİLİĞİ</a:t>
            </a:r>
            <a:endParaRPr lang="tr-TR" altLang="tr-TR" sz="3200" b="1" dirty="0"/>
          </a:p>
        </p:txBody>
      </p:sp>
      <p:sp>
        <p:nvSpPr>
          <p:cNvPr id="6" name="Rectangle 8">
            <a:extLst>
              <a:ext uri="{FF2B5EF4-FFF2-40B4-BE49-F238E27FC236}">
                <a16:creationId xmlns:a16="http://schemas.microsoft.com/office/drawing/2014/main" xmlns="" id="{40919079-B759-42A8-9F3B-9A1143AB97DE}"/>
              </a:ext>
            </a:extLst>
          </p:cNvPr>
          <p:cNvSpPr txBox="1">
            <a:spLocks noChangeArrowheads="1"/>
          </p:cNvSpPr>
          <p:nvPr/>
        </p:nvSpPr>
        <p:spPr bwMode="auto">
          <a:xfrm>
            <a:off x="3860800" y="1143000"/>
            <a:ext cx="812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smtClean="0"/>
              <a:t>SAMSUN MESLEK YÜKSEKOKULU</a:t>
            </a:r>
            <a:endParaRPr lang="tr-TR" altLang="tr-TR" sz="3200" b="1" dirty="0"/>
          </a:p>
        </p:txBody>
      </p:sp>
      <p:sp>
        <p:nvSpPr>
          <p:cNvPr id="7" name="Rectangle 8">
            <a:extLst>
              <a:ext uri="{FF2B5EF4-FFF2-40B4-BE49-F238E27FC236}">
                <a16:creationId xmlns:a16="http://schemas.microsoft.com/office/drawing/2014/main" xmlns="" id="{FA81E1F3-CB27-487C-8780-092A73586388}"/>
              </a:ext>
            </a:extLst>
          </p:cNvPr>
          <p:cNvSpPr txBox="1">
            <a:spLocks noChangeArrowheads="1"/>
          </p:cNvSpPr>
          <p:nvPr/>
        </p:nvSpPr>
        <p:spPr bwMode="auto">
          <a:xfrm>
            <a:off x="4064000" y="3225800"/>
            <a:ext cx="812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4800" b="1" i="1" dirty="0" smtClean="0"/>
              <a:t>MENÜ VE TÜKETİCİ</a:t>
            </a:r>
          </a:p>
          <a:p>
            <a:pPr>
              <a:lnSpc>
                <a:spcPct val="90000"/>
              </a:lnSpc>
            </a:pPr>
            <a:r>
              <a:rPr lang="tr-TR" altLang="tr-TR" sz="4800" b="1" i="1" dirty="0" smtClean="0"/>
              <a:t>3. HAFTA</a:t>
            </a:r>
            <a:endParaRPr lang="tr-TR" altLang="tr-TR" sz="4800" b="1" i="1" dirty="0"/>
          </a:p>
        </p:txBody>
      </p:sp>
      <p:sp>
        <p:nvSpPr>
          <p:cNvPr id="8" name="Rectangle 8">
            <a:extLst>
              <a:ext uri="{FF2B5EF4-FFF2-40B4-BE49-F238E27FC236}">
                <a16:creationId xmlns:a16="http://schemas.microsoft.com/office/drawing/2014/main" xmlns="" id="{2B89DD1B-66F7-4797-94FB-C51343EB1C18}"/>
              </a:ext>
            </a:extLst>
          </p:cNvPr>
          <p:cNvSpPr txBox="1">
            <a:spLocks noChangeArrowheads="1"/>
          </p:cNvSpPr>
          <p:nvPr/>
        </p:nvSpPr>
        <p:spPr bwMode="auto">
          <a:xfrm>
            <a:off x="4064000" y="5334000"/>
            <a:ext cx="8128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i="1" dirty="0" err="1" smtClean="0">
                <a:solidFill>
                  <a:schemeClr val="bg1">
                    <a:lumMod val="50000"/>
                  </a:schemeClr>
                </a:solidFill>
              </a:rPr>
              <a:t>Öğr</a:t>
            </a:r>
            <a:r>
              <a:rPr lang="tr-TR" altLang="tr-TR" sz="3200" b="1" i="1" dirty="0" smtClean="0">
                <a:solidFill>
                  <a:schemeClr val="bg1">
                    <a:lumMod val="50000"/>
                  </a:schemeClr>
                </a:solidFill>
              </a:rPr>
              <a:t>. Gör. </a:t>
            </a:r>
            <a:r>
              <a:rPr lang="tr-TR" altLang="tr-TR" sz="3200" b="1" i="1" dirty="0" err="1" smtClean="0">
                <a:solidFill>
                  <a:schemeClr val="bg1">
                    <a:lumMod val="50000"/>
                  </a:schemeClr>
                </a:solidFill>
              </a:rPr>
              <a:t>S.Ali</a:t>
            </a:r>
            <a:r>
              <a:rPr lang="tr-TR" altLang="tr-TR" sz="3200" b="1" i="1" dirty="0" smtClean="0">
                <a:solidFill>
                  <a:schemeClr val="bg1">
                    <a:lumMod val="50000"/>
                  </a:schemeClr>
                </a:solidFill>
              </a:rPr>
              <a:t> ÇELİK</a:t>
            </a:r>
            <a:endParaRPr lang="tr-TR" altLang="tr-TR" sz="3200" b="1" i="1" dirty="0">
              <a:solidFill>
                <a:schemeClr val="bg1">
                  <a:lumMod val="50000"/>
                </a:schemeClr>
              </a:solidFill>
            </a:endParaRPr>
          </a:p>
        </p:txBody>
      </p:sp>
    </p:spTree>
    <p:extLst>
      <p:ext uri="{BB962C8B-B14F-4D97-AF65-F5344CB8AC3E}">
        <p14:creationId xmlns:p14="http://schemas.microsoft.com/office/powerpoint/2010/main" val="4157422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6723"/>
          </a:xfrm>
        </p:spPr>
        <p:txBody>
          <a:bodyPr>
            <a:normAutofit/>
          </a:bodyPr>
          <a:lstStyle/>
          <a:p>
            <a:r>
              <a:rPr lang="tr-TR" sz="2000" b="1" u="sng" dirty="0" smtClean="0">
                <a:solidFill>
                  <a:srgbClr val="FF0000"/>
                </a:solidFill>
              </a:rPr>
              <a:t>Menü planlama aşamaları</a:t>
            </a:r>
            <a:endParaRPr lang="tr-TR" sz="2000" b="1" u="sng" dirty="0">
              <a:solidFill>
                <a:srgbClr val="FF0000"/>
              </a:solidFill>
            </a:endParaRPr>
          </a:p>
        </p:txBody>
      </p:sp>
      <p:sp>
        <p:nvSpPr>
          <p:cNvPr id="3" name="İçerik Yer Tutucusu 2"/>
          <p:cNvSpPr>
            <a:spLocks noGrp="1"/>
          </p:cNvSpPr>
          <p:nvPr>
            <p:ph idx="1"/>
          </p:nvPr>
        </p:nvSpPr>
        <p:spPr>
          <a:xfrm>
            <a:off x="325821" y="788276"/>
            <a:ext cx="11424745" cy="5770179"/>
          </a:xfrm>
        </p:spPr>
        <p:txBody>
          <a:bodyPr>
            <a:normAutofit fontScale="77500" lnSpcReduction="20000"/>
          </a:bodyPr>
          <a:lstStyle/>
          <a:p>
            <a:pPr marL="0" indent="0">
              <a:buNone/>
            </a:pPr>
            <a:r>
              <a:rPr lang="tr-TR" dirty="0" smtClean="0">
                <a:solidFill>
                  <a:srgbClr val="FF0000"/>
                </a:solidFill>
              </a:rPr>
              <a:t>Menü planlamasından doğrudan etkilenen yiyecek içecek alanları;</a:t>
            </a:r>
          </a:p>
          <a:p>
            <a:pPr marL="0" indent="0">
              <a:buNone/>
            </a:pPr>
            <a:r>
              <a:rPr lang="tr-TR" dirty="0" smtClean="0"/>
              <a:t>*Yiyecek içecek denetim işlemleri</a:t>
            </a:r>
          </a:p>
          <a:p>
            <a:pPr marL="0" indent="0">
              <a:buNone/>
            </a:pPr>
            <a:r>
              <a:rPr lang="tr-TR" dirty="0" smtClean="0"/>
              <a:t>*Maliyet denetim işlemleri</a:t>
            </a:r>
          </a:p>
          <a:p>
            <a:pPr marL="0" indent="0">
              <a:buNone/>
            </a:pPr>
            <a:r>
              <a:rPr lang="tr-TR" dirty="0" smtClean="0"/>
              <a:t>*Üretim gerekleri</a:t>
            </a:r>
          </a:p>
          <a:p>
            <a:pPr marL="0" indent="0">
              <a:buNone/>
            </a:pPr>
            <a:r>
              <a:rPr lang="tr-TR" dirty="0" smtClean="0"/>
              <a:t>*Beslenme gerekleri</a:t>
            </a:r>
          </a:p>
          <a:p>
            <a:pPr marL="0" indent="0">
              <a:buNone/>
            </a:pPr>
            <a:r>
              <a:rPr lang="tr-TR" dirty="0" smtClean="0"/>
              <a:t>*Sanitasyon yönetimi</a:t>
            </a:r>
          </a:p>
          <a:p>
            <a:pPr marL="0" indent="0">
              <a:buNone/>
            </a:pPr>
            <a:r>
              <a:rPr lang="tr-TR" dirty="0" smtClean="0"/>
              <a:t>*Yer ve yerleştirme gerekleri</a:t>
            </a:r>
          </a:p>
          <a:p>
            <a:pPr marL="0" indent="0">
              <a:buNone/>
            </a:pPr>
            <a:r>
              <a:rPr lang="tr-TR" dirty="0" smtClean="0"/>
              <a:t>*</a:t>
            </a:r>
            <a:r>
              <a:rPr lang="tr-TR" dirty="0" err="1" smtClean="0"/>
              <a:t>İşgören</a:t>
            </a:r>
            <a:r>
              <a:rPr lang="tr-TR" dirty="0" smtClean="0"/>
              <a:t> gereksinimleri</a:t>
            </a:r>
          </a:p>
          <a:p>
            <a:pPr marL="0" indent="0">
              <a:buNone/>
            </a:pPr>
            <a:r>
              <a:rPr lang="tr-TR" dirty="0" smtClean="0"/>
              <a:t>*Servis gerekleri</a:t>
            </a:r>
          </a:p>
          <a:p>
            <a:pPr marL="0" indent="0">
              <a:buNone/>
            </a:pPr>
            <a:r>
              <a:rPr lang="tr-TR" dirty="0" smtClean="0"/>
              <a:t>*Gelir denetim işlemleri</a:t>
            </a:r>
          </a:p>
          <a:p>
            <a:pPr marL="0" indent="0">
              <a:buNone/>
            </a:pPr>
            <a:endParaRPr lang="tr-TR" dirty="0"/>
          </a:p>
          <a:p>
            <a:pPr marL="0" indent="0">
              <a:buNone/>
            </a:pPr>
            <a:r>
              <a:rPr lang="tr-TR" dirty="0" smtClean="0"/>
              <a:t>Yatırım aşamasındaki bir işletme için menü planlaması aşamaları;</a:t>
            </a:r>
          </a:p>
          <a:p>
            <a:pPr marL="0" indent="0">
              <a:buNone/>
            </a:pPr>
            <a:r>
              <a:rPr lang="tr-TR" dirty="0" smtClean="0"/>
              <a:t>1-Yiyecek içecek tarama aşaması</a:t>
            </a:r>
          </a:p>
          <a:p>
            <a:pPr marL="0" indent="0">
              <a:buNone/>
            </a:pPr>
            <a:r>
              <a:rPr lang="tr-TR" dirty="0" smtClean="0"/>
              <a:t>2-Yiyecek içecekleri eleme (seçme) aşaması</a:t>
            </a:r>
          </a:p>
          <a:p>
            <a:pPr marL="0" indent="0">
              <a:buNone/>
            </a:pPr>
            <a:r>
              <a:rPr lang="tr-TR" dirty="0" smtClean="0"/>
              <a:t>3-Yiyecek içecek bölümü oluşturma aşaması</a:t>
            </a:r>
          </a:p>
          <a:p>
            <a:pPr marL="0" indent="0">
              <a:buNone/>
            </a:pPr>
            <a:r>
              <a:rPr lang="tr-TR" dirty="0" smtClean="0"/>
              <a:t>4-Seçilen yiyecek içeceklerin menüde gösterilme şekline karar verme aşaması</a:t>
            </a:r>
            <a:endParaRPr lang="tr-TR" dirty="0"/>
          </a:p>
        </p:txBody>
      </p:sp>
    </p:spTree>
    <p:extLst>
      <p:ext uri="{BB962C8B-B14F-4D97-AF65-F5344CB8AC3E}">
        <p14:creationId xmlns:p14="http://schemas.microsoft.com/office/powerpoint/2010/main" val="148426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65192"/>
          </a:xfrm>
        </p:spPr>
        <p:txBody>
          <a:bodyPr>
            <a:normAutofit/>
          </a:bodyPr>
          <a:lstStyle/>
          <a:p>
            <a:r>
              <a:rPr lang="tr-TR" sz="2000" b="1" u="sng" dirty="0" smtClean="0">
                <a:solidFill>
                  <a:srgbClr val="FF0000"/>
                </a:solidFill>
              </a:rPr>
              <a:t>Menü planlama ve geliştirmede ihmal edilen hususlar</a:t>
            </a:r>
            <a:endParaRPr lang="tr-TR" sz="2000" b="1" u="sng" dirty="0">
              <a:solidFill>
                <a:srgbClr val="FF0000"/>
              </a:solidFill>
            </a:endParaRPr>
          </a:p>
        </p:txBody>
      </p:sp>
      <p:sp>
        <p:nvSpPr>
          <p:cNvPr id="3" name="İçerik Yer Tutucusu 2"/>
          <p:cNvSpPr>
            <a:spLocks noGrp="1"/>
          </p:cNvSpPr>
          <p:nvPr>
            <p:ph idx="1"/>
          </p:nvPr>
        </p:nvSpPr>
        <p:spPr>
          <a:xfrm>
            <a:off x="367861" y="830318"/>
            <a:ext cx="11414235" cy="5707116"/>
          </a:xfrm>
        </p:spPr>
        <p:txBody>
          <a:bodyPr>
            <a:normAutofit fontScale="62500" lnSpcReduction="20000"/>
          </a:bodyPr>
          <a:lstStyle/>
          <a:p>
            <a:pPr marL="0" indent="0">
              <a:buNone/>
            </a:pPr>
            <a:r>
              <a:rPr lang="tr-TR" dirty="0" smtClean="0"/>
              <a:t>1-Hedef pazar belirlemeden akla gelen yiyecek ve içecekler menüye dahil edilmektedir</a:t>
            </a:r>
          </a:p>
          <a:p>
            <a:pPr marL="0" indent="0">
              <a:buNone/>
            </a:pPr>
            <a:r>
              <a:rPr lang="tr-TR" dirty="0" smtClean="0"/>
              <a:t>Pazarın tatmin edilmesi birinci derecede şu konuların belirlenmesine bağlıdır</a:t>
            </a:r>
          </a:p>
          <a:p>
            <a:pPr marL="0" indent="0">
              <a:buNone/>
            </a:pPr>
            <a:r>
              <a:rPr lang="tr-TR" dirty="0" smtClean="0"/>
              <a:t>-Menünün genel teması</a:t>
            </a:r>
          </a:p>
          <a:p>
            <a:pPr marL="0" indent="0">
              <a:buNone/>
            </a:pPr>
            <a:r>
              <a:rPr lang="tr-TR" dirty="0" smtClean="0"/>
              <a:t>-Menü çeşitliliği ve yiyecek bileşimi</a:t>
            </a:r>
          </a:p>
          <a:p>
            <a:pPr marL="0" indent="0">
              <a:buNone/>
            </a:pPr>
            <a:r>
              <a:rPr lang="tr-TR" dirty="0" smtClean="0"/>
              <a:t>-Menüde yer alacak yiyecek ve içeceklerin fiyatı</a:t>
            </a:r>
          </a:p>
          <a:p>
            <a:pPr marL="0" indent="0">
              <a:buNone/>
            </a:pPr>
            <a:r>
              <a:rPr lang="tr-TR" dirty="0" smtClean="0"/>
              <a:t>2-Toplam yiyecek deneyimine uygun menü sunulmamaktadır</a:t>
            </a:r>
          </a:p>
          <a:p>
            <a:pPr marL="0" indent="0">
              <a:buNone/>
            </a:pPr>
            <a:r>
              <a:rPr lang="tr-TR" dirty="0" smtClean="0"/>
              <a:t>3-Menüye çok kalabalık bir şekilde yiyecek içecek dahil edilmektedir</a:t>
            </a:r>
          </a:p>
          <a:p>
            <a:pPr marL="0" indent="0">
              <a:buNone/>
            </a:pPr>
            <a:r>
              <a:rPr lang="tr-TR" dirty="0" smtClean="0"/>
              <a:t>4-Menü, yiyecek içecek işletmesinin hedef temel karını gerçekleştirmesine yardım edecek şekilde düzenlenmemektedir</a:t>
            </a:r>
          </a:p>
          <a:p>
            <a:pPr marL="0" indent="0">
              <a:buNone/>
            </a:pPr>
            <a:r>
              <a:rPr lang="tr-TR" dirty="0" smtClean="0"/>
              <a:t>5-Menü israfa yol açacak şekilde düzenlenmektedir</a:t>
            </a:r>
          </a:p>
          <a:p>
            <a:pPr marL="0" indent="0">
              <a:buNone/>
            </a:pPr>
            <a:r>
              <a:rPr lang="tr-TR" dirty="0" smtClean="0"/>
              <a:t>6-Menüde denge ihmal edilmektedir</a:t>
            </a:r>
          </a:p>
          <a:p>
            <a:pPr marL="0" indent="0">
              <a:buNone/>
            </a:pPr>
            <a:r>
              <a:rPr lang="tr-TR" dirty="0" smtClean="0"/>
              <a:t>7-Menünün özendirici bir şekilde planlanması ve geliştirilmesi ihmal edilmektedir</a:t>
            </a:r>
          </a:p>
          <a:p>
            <a:pPr marL="0" indent="0">
              <a:buNone/>
            </a:pPr>
            <a:r>
              <a:rPr lang="tr-TR" dirty="0" smtClean="0"/>
              <a:t>8-Menünün üretim ve servis personeli gereklerine uygun olarak planlaması ihmal edilmektedir</a:t>
            </a:r>
          </a:p>
          <a:p>
            <a:pPr marL="0" indent="0">
              <a:buNone/>
            </a:pPr>
            <a:endParaRPr lang="tr-TR" dirty="0"/>
          </a:p>
          <a:p>
            <a:pPr marL="0" indent="0">
              <a:buNone/>
            </a:pPr>
            <a:r>
              <a:rPr lang="tr-TR" b="1" u="sng" dirty="0" smtClean="0">
                <a:solidFill>
                  <a:srgbClr val="FF0000"/>
                </a:solidFill>
              </a:rPr>
              <a:t>Menü planlama ve geliştirmede önemli sorunlar</a:t>
            </a:r>
          </a:p>
          <a:p>
            <a:pPr marL="0" indent="0">
              <a:buNone/>
            </a:pPr>
            <a:r>
              <a:rPr lang="tr-TR" dirty="0" smtClean="0"/>
              <a:t>1-Menüde az sayıda veya aşırı sayıda yiyecekler bulundurma sorunu</a:t>
            </a:r>
          </a:p>
          <a:p>
            <a:pPr marL="0" indent="0">
              <a:buNone/>
            </a:pPr>
            <a:r>
              <a:rPr lang="tr-TR" dirty="0" smtClean="0"/>
              <a:t>2-Durgun yiyecek içecek dönemlerini belirleme sorunu</a:t>
            </a:r>
          </a:p>
          <a:p>
            <a:pPr marL="0" indent="0">
              <a:buNone/>
            </a:pPr>
            <a:r>
              <a:rPr lang="tr-TR" dirty="0" smtClean="0"/>
              <a:t>3-Artan yiyecekler sorunu</a:t>
            </a:r>
          </a:p>
          <a:p>
            <a:pPr marL="0" indent="0">
              <a:buNone/>
            </a:pPr>
            <a:r>
              <a:rPr lang="tr-TR" dirty="0" smtClean="0"/>
              <a:t>4-Misafirleri bekletme sorunu</a:t>
            </a:r>
          </a:p>
        </p:txBody>
      </p:sp>
    </p:spTree>
    <p:extLst>
      <p:ext uri="{BB962C8B-B14F-4D97-AF65-F5344CB8AC3E}">
        <p14:creationId xmlns:p14="http://schemas.microsoft.com/office/powerpoint/2010/main" val="283272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0925" y="409903"/>
            <a:ext cx="11372192" cy="6148552"/>
          </a:xfrm>
        </p:spPr>
        <p:txBody>
          <a:bodyPr/>
          <a:lstStyle/>
          <a:p>
            <a:pPr marL="0" indent="0">
              <a:buNone/>
            </a:pPr>
            <a:r>
              <a:rPr lang="tr-TR" dirty="0"/>
              <a:t>5-Menü çeşitliliği sorunu</a:t>
            </a:r>
          </a:p>
          <a:p>
            <a:pPr marL="0" indent="0">
              <a:buNone/>
            </a:pPr>
            <a:r>
              <a:rPr lang="tr-TR" dirty="0"/>
              <a:t>6-Beslenme ve diyet sorunu</a:t>
            </a:r>
          </a:p>
          <a:p>
            <a:pPr marL="0" indent="0">
              <a:buNone/>
            </a:pPr>
            <a:r>
              <a:rPr lang="tr-TR" dirty="0"/>
              <a:t>7-Menüde kullanılan dil ve menünün sunulma sorunu</a:t>
            </a:r>
          </a:p>
          <a:p>
            <a:pPr marL="0" indent="0">
              <a:buNone/>
            </a:pPr>
            <a:r>
              <a:rPr lang="tr-TR" dirty="0"/>
              <a:t>8-İşgörenlerle araç gereçler arasındaki uyumsuzluk sorunu</a:t>
            </a:r>
          </a:p>
          <a:p>
            <a:pPr marL="0" indent="0">
              <a:buNone/>
            </a:pPr>
            <a:r>
              <a:rPr lang="tr-TR" dirty="0"/>
              <a:t>9-İşgöerenlerle araç gereçlerin atıl kalma sorunu</a:t>
            </a:r>
          </a:p>
          <a:p>
            <a:pPr marL="0" indent="0">
              <a:buNone/>
            </a:pPr>
            <a:endParaRPr lang="tr-TR" dirty="0" smtClean="0"/>
          </a:p>
          <a:p>
            <a:pPr marL="0" indent="0">
              <a:buNone/>
            </a:pPr>
            <a:r>
              <a:rPr lang="tr-TR" u="sng" dirty="0" smtClean="0">
                <a:solidFill>
                  <a:srgbClr val="FF0000"/>
                </a:solidFill>
              </a:rPr>
              <a:t>Menü değiştirilmesinde temel etkenler;</a:t>
            </a:r>
          </a:p>
          <a:p>
            <a:pPr marL="0" indent="0">
              <a:buNone/>
            </a:pPr>
            <a:r>
              <a:rPr lang="tr-TR" dirty="0" smtClean="0"/>
              <a:t>A-Dışsal etkenler</a:t>
            </a:r>
          </a:p>
          <a:p>
            <a:pPr marL="0" indent="0">
              <a:buNone/>
            </a:pPr>
            <a:r>
              <a:rPr lang="tr-TR" dirty="0" smtClean="0"/>
              <a:t>Misafir istekleri, ekonomik etkenler, rekabet, sunu düzeyleri, endüstri eğilimleri</a:t>
            </a:r>
          </a:p>
          <a:p>
            <a:pPr marL="0" indent="0">
              <a:buNone/>
            </a:pPr>
            <a:r>
              <a:rPr lang="tr-TR" dirty="0" smtClean="0"/>
              <a:t>B-İçsel etkenler</a:t>
            </a:r>
          </a:p>
          <a:p>
            <a:pPr marL="0" indent="0">
              <a:buNone/>
            </a:pPr>
            <a:r>
              <a:rPr lang="tr-TR" dirty="0" smtClean="0"/>
              <a:t>Yiyecek içecek işletmesinin üretim kapasitesi, faaliyet sistemi, menü karması</a:t>
            </a:r>
            <a:endParaRPr lang="tr-TR" dirty="0"/>
          </a:p>
        </p:txBody>
      </p:sp>
    </p:spTree>
    <p:extLst>
      <p:ext uri="{BB962C8B-B14F-4D97-AF65-F5344CB8AC3E}">
        <p14:creationId xmlns:p14="http://schemas.microsoft.com/office/powerpoint/2010/main" val="1527262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Menü Planlaması Yapılırken Dikkat Edilmesi Gereken Hususlar</a:t>
            </a:r>
            <a:endParaRPr lang="tr-TR" dirty="0"/>
          </a:p>
        </p:txBody>
      </p:sp>
      <p:sp>
        <p:nvSpPr>
          <p:cNvPr id="3" name="İçerik Yer Tutucusu 2"/>
          <p:cNvSpPr>
            <a:spLocks noGrp="1"/>
          </p:cNvSpPr>
          <p:nvPr>
            <p:ph idx="1"/>
          </p:nvPr>
        </p:nvSpPr>
        <p:spPr/>
        <p:txBody>
          <a:bodyPr/>
          <a:lstStyle/>
          <a:p>
            <a:pPr marL="0" indent="0" algn="just">
              <a:buNone/>
            </a:pPr>
            <a:r>
              <a:rPr lang="tr-TR" b="1" dirty="0">
                <a:solidFill>
                  <a:srgbClr val="FF0000"/>
                </a:solidFill>
              </a:rPr>
              <a:t>Menünün Konusu:</a:t>
            </a:r>
            <a:r>
              <a:rPr lang="tr-TR" dirty="0">
                <a:solidFill>
                  <a:srgbClr val="FF0000"/>
                </a:solidFill>
              </a:rPr>
              <a:t> </a:t>
            </a:r>
            <a:r>
              <a:rPr lang="tr-TR" dirty="0"/>
              <a:t>Menüler işletmenin amaçlarına göre hazırlanmaktadır. Menünün planlanması ve geliştirilmesi hususunda menülerin niçin hazırlandığı sorusuna doğru bir cevap verilmesi oldukça önemli olmaktadır. Mesela bir sünnet düğünü veya bir doğum günü partisi için bir menü hazırlanıyor ise yiyecek ve içecek seçimleri de bu organizasyona göre yapılmalıdır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4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marL="0" indent="0" algn="just">
              <a:buNone/>
            </a:pPr>
            <a:r>
              <a:rPr lang="tr-TR" dirty="0" smtClean="0">
                <a:solidFill>
                  <a:srgbClr val="FF0000"/>
                </a:solidFill>
              </a:rPr>
              <a:t>Müşterilerin </a:t>
            </a:r>
            <a:r>
              <a:rPr lang="tr-TR" dirty="0">
                <a:solidFill>
                  <a:srgbClr val="FF0000"/>
                </a:solidFill>
              </a:rPr>
              <a:t>Cinsiyeti ve Yaş Aralığı: </a:t>
            </a:r>
            <a:r>
              <a:rPr lang="tr-TR" dirty="0"/>
              <a:t>Müşterilerin cinsiyet ve yaş grupları, yiyecek ve içecek tercihlerinde etkili olmaktadır. Örneğin genel anlamda orta yaş ve üzerine hizmet veren bir yiyecek ve içecek işletmesinin menüsü, bu yaş grubunun ihtiyaç ve beklentilerine göre şekillenmektedir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787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marL="0" indent="0" algn="just">
              <a:buNone/>
            </a:pPr>
            <a:r>
              <a:rPr lang="tr-TR" dirty="0">
                <a:solidFill>
                  <a:srgbClr val="FF0000"/>
                </a:solidFill>
              </a:rPr>
              <a:t>Müşterilerin İnançları ve Yemek Alışkanlıkları: </a:t>
            </a:r>
            <a:r>
              <a:rPr lang="tr-TR" dirty="0"/>
              <a:t>Akdeniz mutfağına ve damak tadına daha yakın olan bir bölgede, yoğun baharatlı ve ağır yemeklerin sunulması elbette tercih edilmeyecektir. Veya Hristiyanların yaşadığı bir muhitte domuz etinden herhangi bir ürün satmamak, müşteri tercihlerini etkileyebilecektir. Bunlar göz önüne alınarak denebilir ki menülerde yer alacak ürünler belirlenirken hitap edilecek kitlenin inanç ve yemek alışkanlıkları, sunulacak ürünlerin kalitesi kadar önemle üzerinde durulması gereken bir konu olmaktadır.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280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marL="0" indent="0" algn="just">
              <a:buNone/>
            </a:pPr>
            <a:r>
              <a:rPr lang="tr-TR" dirty="0">
                <a:solidFill>
                  <a:srgbClr val="FF0000"/>
                </a:solidFill>
              </a:rPr>
              <a:t>Mevsim ve İklim: </a:t>
            </a:r>
            <a:r>
              <a:rPr lang="tr-TR" dirty="0"/>
              <a:t>Menü içerisinde yer alacak yiyecek ve içeceklerin işletmenin bulunduğu bölgenin coğrafi durumu, iklimi, mevsimi ve beslenme alışkanlıklarını da hesaba katılarak planlanması </a:t>
            </a:r>
            <a:r>
              <a:rPr lang="tr-TR" dirty="0" smtClean="0"/>
              <a:t>gerekmektedir. </a:t>
            </a:r>
            <a:r>
              <a:rPr lang="tr-TR" dirty="0"/>
              <a:t>Mevsiminde bol bulunan ürünlerin menü içerisinde yer alması, tazelik ve tercihleri artırma bakımından etkili olmakla kalmayıp aynı zamanda işletmenin maliyet performansına da olumlu etki edebilecektir.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716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marL="0" indent="0" algn="just">
              <a:buNone/>
            </a:pPr>
            <a:r>
              <a:rPr lang="tr-TR" dirty="0">
                <a:solidFill>
                  <a:srgbClr val="FF0000"/>
                </a:solidFill>
              </a:rPr>
              <a:t>Yemeklerin Besin Değeri: </a:t>
            </a:r>
            <a:r>
              <a:rPr lang="tr-TR" dirty="0"/>
              <a:t>Hazırlanan menüler, sağlık için gerekli besin ögelerini ihtiva etmeli ve yemeklerin öncelik sırasına </a:t>
            </a:r>
            <a:r>
              <a:rPr lang="tr-TR" dirty="0" smtClean="0"/>
              <a:t>uyulmalıdır. Özellikle </a:t>
            </a:r>
            <a:r>
              <a:rPr lang="tr-TR" dirty="0"/>
              <a:t>tabldot menülerin planlama ve geliştirilmesi esnasında et ve et ürünleri ile tahıl, yağ, tatlı gruplarının dengeli dağılımına ve uyum içerisinde menüde yer almasına özen gösterilmelidir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026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marL="0" indent="0" algn="just">
              <a:buNone/>
            </a:pPr>
            <a:r>
              <a:rPr lang="tr-TR" dirty="0">
                <a:solidFill>
                  <a:srgbClr val="FF0000"/>
                </a:solidFill>
              </a:rPr>
              <a:t>İşletme İmkânları: </a:t>
            </a:r>
            <a:r>
              <a:rPr lang="tr-TR" dirty="0"/>
              <a:t>Yiyecek ve içecek işletmelerinin istihdam edeceği personel sayısına, personelinin niteliğine ve sahip olduğu araç gereçlere uygun bir menü hazırlanmalıdır. Örneğin yeterli elemanı bulunmayan bir yiyecek ve içecek işletmesi menüsünde çok vakit alacak, zahmetli yiyecek ve içeceklerin yer alması servisi </a:t>
            </a:r>
            <a:r>
              <a:rPr lang="tr-TR" dirty="0" smtClean="0"/>
              <a:t>aksatabilecektir. </a:t>
            </a:r>
            <a:r>
              <a:rPr lang="tr-TR" dirty="0"/>
              <a:t>Mutfakların kapasitelerine uygun, işletmenin amaçlarıyla örtüşen, maliyeti dengelenmiş ürünlerin menüde yer alması, yiyecek ve içecek işletmeleri açısından öncelikli önem arz etmektedir.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697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algn="just"/>
            <a:r>
              <a:rPr lang="tr-TR" dirty="0">
                <a:solidFill>
                  <a:srgbClr val="FF0000"/>
                </a:solidFill>
              </a:rPr>
              <a:t>Menünün Ekonomik Uygunluğu: </a:t>
            </a:r>
            <a:r>
              <a:rPr lang="tr-TR" dirty="0"/>
              <a:t>Menü içerisinde yer alacak yiyecek ve içeceklerin, yiyecek ve içecek işletmeleri tarafından ideal kâr oranını getirmesi beklenmektedir. Beklenen kârı getirmeyen, satış oranı düşük, tercih edilmeyen ürünlerin menüde yer alması, işletme için bir problem yaratabilmektedir.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61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49274"/>
          </a:xfrm>
        </p:spPr>
        <p:txBody>
          <a:bodyPr>
            <a:normAutofit/>
          </a:bodyPr>
          <a:lstStyle/>
          <a:p>
            <a:pPr algn="ctr"/>
            <a:r>
              <a:rPr lang="tr-TR" sz="2000" b="1" dirty="0" smtClean="0">
                <a:solidFill>
                  <a:srgbClr val="FF0000"/>
                </a:solidFill>
              </a:rPr>
              <a:t>Menü ve Tüketiciler</a:t>
            </a:r>
            <a:endParaRPr lang="tr-TR" sz="2000" b="1" dirty="0">
              <a:solidFill>
                <a:srgbClr val="FF0000"/>
              </a:solidFill>
            </a:endParaRPr>
          </a:p>
        </p:txBody>
      </p:sp>
      <p:sp>
        <p:nvSpPr>
          <p:cNvPr id="3" name="İçerik Yer Tutucusu 2"/>
          <p:cNvSpPr>
            <a:spLocks noGrp="1"/>
          </p:cNvSpPr>
          <p:nvPr>
            <p:ph idx="1"/>
          </p:nvPr>
        </p:nvSpPr>
        <p:spPr>
          <a:xfrm>
            <a:off x="399393" y="914400"/>
            <a:ext cx="11424745" cy="5717628"/>
          </a:xfrm>
        </p:spPr>
        <p:txBody>
          <a:bodyPr>
            <a:normAutofit fontScale="70000" lnSpcReduction="20000"/>
          </a:bodyPr>
          <a:lstStyle/>
          <a:p>
            <a:pPr marL="0" indent="0">
              <a:buNone/>
            </a:pPr>
            <a:r>
              <a:rPr lang="tr-TR" sz="1800" u="sng" dirty="0" smtClean="0">
                <a:solidFill>
                  <a:srgbClr val="FF0000"/>
                </a:solidFill>
              </a:rPr>
              <a:t>Menünün Tüketiciler Açısından Değerlendirilmesi</a:t>
            </a:r>
          </a:p>
          <a:p>
            <a:pPr marL="0" indent="0">
              <a:buNone/>
            </a:pPr>
            <a:r>
              <a:rPr lang="tr-TR" sz="1800" dirty="0" smtClean="0">
                <a:solidFill>
                  <a:srgbClr val="FF0000"/>
                </a:solidFill>
              </a:rPr>
              <a:t>Misafirler Açısından Şu Unsurlar Dikkate Alınmalıdır;</a:t>
            </a:r>
          </a:p>
          <a:p>
            <a:pPr marL="0" indent="0">
              <a:buNone/>
            </a:pPr>
            <a:r>
              <a:rPr lang="tr-TR" sz="1800" dirty="0" smtClean="0"/>
              <a:t>*Yaş ve besinsel değerler</a:t>
            </a:r>
          </a:p>
          <a:p>
            <a:pPr marL="0" indent="0">
              <a:buNone/>
            </a:pPr>
            <a:r>
              <a:rPr lang="tr-TR" sz="1800" dirty="0" smtClean="0"/>
              <a:t>*Sağlık ve diyet gerekleri</a:t>
            </a:r>
          </a:p>
          <a:p>
            <a:pPr marL="0" indent="0">
              <a:buNone/>
            </a:pPr>
            <a:r>
              <a:rPr lang="tr-TR" sz="1800" dirty="0" smtClean="0"/>
              <a:t>*Fiyat dağılımı</a:t>
            </a:r>
          </a:p>
          <a:p>
            <a:pPr marL="0" indent="0">
              <a:buNone/>
            </a:pPr>
            <a:r>
              <a:rPr lang="tr-TR" sz="1800" dirty="0" smtClean="0"/>
              <a:t>*İklim ve mevsim koşulları</a:t>
            </a:r>
          </a:p>
          <a:p>
            <a:pPr marL="0" indent="0">
              <a:buNone/>
            </a:pPr>
            <a:r>
              <a:rPr lang="tr-TR" sz="1800" dirty="0" smtClean="0"/>
              <a:t>*Zaman</a:t>
            </a:r>
          </a:p>
          <a:p>
            <a:pPr marL="0" indent="0">
              <a:buNone/>
            </a:pPr>
            <a:r>
              <a:rPr lang="tr-TR" sz="1800" dirty="0" smtClean="0"/>
              <a:t>*Tüketici tipleri</a:t>
            </a:r>
          </a:p>
          <a:p>
            <a:pPr marL="0" indent="0">
              <a:buNone/>
            </a:pPr>
            <a:r>
              <a:rPr lang="tr-TR" sz="1800" dirty="0" smtClean="0"/>
              <a:t>*Gereksinimler</a:t>
            </a:r>
          </a:p>
          <a:p>
            <a:pPr marL="0" indent="0">
              <a:buNone/>
            </a:pPr>
            <a:r>
              <a:rPr lang="tr-TR" sz="1800" dirty="0" smtClean="0"/>
              <a:t>*Yiyecek içecek deneyimi</a:t>
            </a:r>
          </a:p>
          <a:p>
            <a:pPr marL="0" indent="0">
              <a:buNone/>
            </a:pPr>
            <a:r>
              <a:rPr lang="tr-TR" sz="1800" dirty="0" smtClean="0"/>
              <a:t>*Tüketici yakınmaları ve tatminleri</a:t>
            </a:r>
          </a:p>
          <a:p>
            <a:pPr marL="0" indent="0">
              <a:buNone/>
            </a:pPr>
            <a:endParaRPr lang="tr-TR" sz="1800" dirty="0" smtClean="0"/>
          </a:p>
          <a:p>
            <a:pPr marL="0" indent="0">
              <a:buNone/>
            </a:pPr>
            <a:r>
              <a:rPr lang="tr-TR" sz="1800" u="sng" dirty="0" smtClean="0">
                <a:solidFill>
                  <a:srgbClr val="FF0000"/>
                </a:solidFill>
              </a:rPr>
              <a:t>Tüketici tipleri</a:t>
            </a:r>
          </a:p>
          <a:p>
            <a:pPr marL="0" indent="0">
              <a:buNone/>
            </a:pPr>
            <a:r>
              <a:rPr lang="tr-TR" sz="1800" dirty="0" smtClean="0"/>
              <a:t>1-Tecrübe edenler</a:t>
            </a:r>
          </a:p>
          <a:p>
            <a:pPr marL="0" indent="0">
              <a:buNone/>
            </a:pPr>
            <a:r>
              <a:rPr lang="tr-TR" sz="1800" dirty="0" smtClean="0"/>
              <a:t>2-Tecrübe edenlerin arkadaşları</a:t>
            </a:r>
          </a:p>
          <a:p>
            <a:pPr marL="0" indent="0">
              <a:buNone/>
            </a:pPr>
            <a:r>
              <a:rPr lang="tr-TR" sz="1800" dirty="0" smtClean="0"/>
              <a:t>3-Çoğunlukta olanlar</a:t>
            </a:r>
          </a:p>
          <a:p>
            <a:pPr marL="0" indent="0">
              <a:buNone/>
            </a:pPr>
            <a:r>
              <a:rPr lang="tr-TR" sz="1800" dirty="0" smtClean="0"/>
              <a:t>4-Azınlıkta kalanlar</a:t>
            </a:r>
          </a:p>
          <a:p>
            <a:pPr marL="0" indent="0">
              <a:buNone/>
            </a:pPr>
            <a:r>
              <a:rPr lang="tr-TR" sz="1800" dirty="0" smtClean="0">
                <a:solidFill>
                  <a:srgbClr val="FF0000"/>
                </a:solidFill>
              </a:rPr>
              <a:t>Personelin tanıması açısından tipler</a:t>
            </a:r>
            <a:endParaRPr lang="tr-TR" sz="1800" dirty="0">
              <a:solidFill>
                <a:srgbClr val="FF0000"/>
              </a:solidFill>
            </a:endParaRPr>
          </a:p>
          <a:p>
            <a:pPr marL="0" indent="0">
              <a:buNone/>
            </a:pPr>
            <a:r>
              <a:rPr lang="tr-TR" sz="1800" dirty="0" smtClean="0"/>
              <a:t>İnce uzun tipler</a:t>
            </a:r>
          </a:p>
          <a:p>
            <a:pPr marL="0" indent="0">
              <a:buNone/>
            </a:pPr>
            <a:r>
              <a:rPr lang="tr-TR" sz="1800" dirty="0" smtClean="0"/>
              <a:t>Atletik tip</a:t>
            </a:r>
          </a:p>
          <a:p>
            <a:pPr marL="0" indent="0">
              <a:buNone/>
            </a:pPr>
            <a:r>
              <a:rPr lang="tr-TR" sz="1800" dirty="0" smtClean="0"/>
              <a:t>Tıknaz tip</a:t>
            </a:r>
            <a:endParaRPr lang="tr-TR" sz="1800" dirty="0"/>
          </a:p>
        </p:txBody>
      </p:sp>
    </p:spTree>
    <p:extLst>
      <p:ext uri="{BB962C8B-B14F-4D97-AF65-F5344CB8AC3E}">
        <p14:creationId xmlns:p14="http://schemas.microsoft.com/office/powerpoint/2010/main" val="1367958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algn="just"/>
            <a:r>
              <a:rPr lang="tr-TR" dirty="0">
                <a:solidFill>
                  <a:srgbClr val="FF0000"/>
                </a:solidFill>
              </a:rPr>
              <a:t>Menüde Yer Alan Yiyeceklerin Birbiriyle Uyumu: </a:t>
            </a:r>
            <a:r>
              <a:rPr lang="tr-TR" dirty="0"/>
              <a:t>Menüler bir bütün olarak anlam ifade etmektedir. Müşteride yarattığı imaj açısından da tutarlılık ve uyum tercihlerde etkili olmaktadır. Örneğin bir işletmenin menüsü içerisinde hem Çin yemeği hem İtalyan yemeği hem de Osmanlı mutfağından birkaç örnek görmek, müşteri için güven sağlamaz. Aynı zamanda böyle bir menünün hazırlanması için gerekli olan altyapı da işletme için kârlı olmaz</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035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Menü Planlaması Yapılırken Dikkat Edilmesi Gereken Hususlar</a:t>
            </a:r>
          </a:p>
        </p:txBody>
      </p:sp>
      <p:sp>
        <p:nvSpPr>
          <p:cNvPr id="3" name="İçerik Yer Tutucusu 2"/>
          <p:cNvSpPr>
            <a:spLocks noGrp="1"/>
          </p:cNvSpPr>
          <p:nvPr>
            <p:ph idx="1"/>
          </p:nvPr>
        </p:nvSpPr>
        <p:spPr/>
        <p:txBody>
          <a:bodyPr/>
          <a:lstStyle/>
          <a:p>
            <a:pPr algn="just"/>
            <a:r>
              <a:rPr lang="tr-TR" dirty="0">
                <a:solidFill>
                  <a:srgbClr val="FF0000"/>
                </a:solidFill>
              </a:rPr>
              <a:t>Rakip İşletmeler ve Rakiplerin Fiyatlamaları: </a:t>
            </a:r>
            <a:r>
              <a:rPr lang="tr-TR" dirty="0"/>
              <a:t>Bir yiyecek ve içecek işletmesi elbette öncelikli olarak kâr elde etmek ister. Bu amacına ulaşabilmesi, pazara iyi hitap edebilmesiyle ve rakiplerinden farklılaşabilmesiyle mümkün olabilmektedir. Bu noktada girilecek pazarın iyi tanınması, rakiplerin iyi analiz edilmesi gerekmektedir. Örneğin etrafında birçok farklı seçenekte çorbacı olan bir çorbacının, faaliyete başlamadan önce rakiplerini iyi tanıması gerekmektedir. Benzer ürünleri satacakları için, belirli bir çerçevede uygun şekilde fiyatlamalar yapmalı veya diğer işletmelerden farklı ürünler geliştirip piyasaya sürmeye çalışmalıdır</a:t>
            </a:r>
          </a:p>
        </p:txBody>
      </p:sp>
      <p:pic>
        <p:nvPicPr>
          <p:cNvPr id="4" name="Picture 4" descr="sunu">
            <a:extLst>
              <a:ext uri="{FF2B5EF4-FFF2-40B4-BE49-F238E27FC236}">
                <a16:creationId xmlns:a16="http://schemas.microsoft.com/office/drawing/2014/main" xmlns=""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12192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64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4289" y="420414"/>
            <a:ext cx="11550869" cy="6064469"/>
          </a:xfrm>
        </p:spPr>
        <p:txBody>
          <a:bodyPr>
            <a:normAutofit fontScale="62500" lnSpcReduction="20000"/>
          </a:bodyPr>
          <a:lstStyle/>
          <a:p>
            <a:pPr marL="0" indent="0">
              <a:buNone/>
            </a:pPr>
            <a:r>
              <a:rPr lang="tr-TR" dirty="0" smtClean="0">
                <a:solidFill>
                  <a:srgbClr val="C00000"/>
                </a:solidFill>
              </a:rPr>
              <a:t>Davranış Özelliklerine Tipler</a:t>
            </a:r>
          </a:p>
          <a:p>
            <a:pPr marL="0" indent="0">
              <a:buNone/>
            </a:pPr>
            <a:r>
              <a:rPr lang="tr-TR" dirty="0" smtClean="0"/>
              <a:t>Çekingen müşteriler</a:t>
            </a:r>
          </a:p>
          <a:p>
            <a:pPr marL="0" indent="0">
              <a:buNone/>
            </a:pPr>
            <a:r>
              <a:rPr lang="tr-TR" dirty="0" smtClean="0"/>
              <a:t>Kararsız müşteriler</a:t>
            </a:r>
          </a:p>
          <a:p>
            <a:pPr marL="0" indent="0">
              <a:buNone/>
            </a:pPr>
            <a:r>
              <a:rPr lang="tr-TR" dirty="0" smtClean="0"/>
              <a:t>Laubali müşteriler</a:t>
            </a:r>
          </a:p>
          <a:p>
            <a:pPr marL="0" indent="0">
              <a:buNone/>
            </a:pPr>
            <a:r>
              <a:rPr lang="tr-TR" dirty="0" smtClean="0"/>
              <a:t>Konuşkan müşteriler</a:t>
            </a:r>
          </a:p>
          <a:p>
            <a:pPr marL="0" indent="0">
              <a:buNone/>
            </a:pPr>
            <a:r>
              <a:rPr lang="tr-TR" dirty="0" smtClean="0"/>
              <a:t>Sürekli müşteriler</a:t>
            </a:r>
          </a:p>
          <a:p>
            <a:pPr marL="0" indent="0">
              <a:buNone/>
            </a:pPr>
            <a:r>
              <a:rPr lang="tr-TR" dirty="0" smtClean="0"/>
              <a:t>Çocuk müşteriler</a:t>
            </a:r>
          </a:p>
          <a:p>
            <a:pPr marL="0" indent="0">
              <a:buNone/>
            </a:pPr>
            <a:r>
              <a:rPr lang="tr-TR" dirty="0" smtClean="0"/>
              <a:t>Yaşlı ve engelli müşteriler</a:t>
            </a:r>
          </a:p>
          <a:p>
            <a:pPr marL="0" indent="0">
              <a:buNone/>
            </a:pPr>
            <a:r>
              <a:rPr lang="tr-TR" dirty="0" smtClean="0"/>
              <a:t>Şikayetçi müşteriler</a:t>
            </a:r>
          </a:p>
          <a:p>
            <a:pPr marL="0" indent="0">
              <a:buNone/>
            </a:pPr>
            <a:r>
              <a:rPr lang="tr-TR" dirty="0" smtClean="0"/>
              <a:t>Aceleci müşteriler</a:t>
            </a:r>
          </a:p>
          <a:p>
            <a:pPr marL="0" indent="0">
              <a:buNone/>
            </a:pPr>
            <a:r>
              <a:rPr lang="tr-TR" dirty="0" smtClean="0"/>
              <a:t>Yemek döken müşteriler</a:t>
            </a:r>
          </a:p>
          <a:p>
            <a:pPr marL="0" indent="0">
              <a:buNone/>
            </a:pPr>
            <a:r>
              <a:rPr lang="tr-TR" dirty="0" smtClean="0"/>
              <a:t>Fikir değiştiren müşteriler</a:t>
            </a:r>
          </a:p>
          <a:p>
            <a:pPr marL="0" indent="0">
              <a:buNone/>
            </a:pPr>
            <a:r>
              <a:rPr lang="tr-TR" dirty="0" smtClean="0"/>
              <a:t>Israr eden müşteriler</a:t>
            </a:r>
          </a:p>
          <a:p>
            <a:pPr marL="0" indent="0">
              <a:buNone/>
            </a:pPr>
            <a:r>
              <a:rPr lang="tr-TR" dirty="0" smtClean="0"/>
              <a:t>Külhanbeyi müşteriler</a:t>
            </a:r>
          </a:p>
          <a:p>
            <a:pPr marL="0" indent="0">
              <a:buNone/>
            </a:pPr>
            <a:r>
              <a:rPr lang="tr-TR" dirty="0" smtClean="0"/>
              <a:t>Parmak </a:t>
            </a:r>
            <a:r>
              <a:rPr lang="tr-TR" dirty="0" err="1" smtClean="0"/>
              <a:t>şıklatan</a:t>
            </a:r>
            <a:r>
              <a:rPr lang="tr-TR" dirty="0" smtClean="0"/>
              <a:t> müşteriler</a:t>
            </a:r>
          </a:p>
          <a:p>
            <a:pPr marL="0" indent="0">
              <a:buNone/>
            </a:pPr>
            <a:r>
              <a:rPr lang="tr-TR" dirty="0" smtClean="0"/>
              <a:t>Özel müşteriler</a:t>
            </a:r>
          </a:p>
          <a:p>
            <a:pPr marL="0" indent="0">
              <a:buNone/>
            </a:pPr>
            <a:r>
              <a:rPr lang="tr-TR" dirty="0" smtClean="0"/>
              <a:t>Düşmanca davranan müşteriler</a:t>
            </a:r>
          </a:p>
          <a:p>
            <a:pPr marL="0" indent="0">
              <a:buNone/>
            </a:pPr>
            <a:r>
              <a:rPr lang="tr-TR" dirty="0" smtClean="0"/>
              <a:t>Hesapçı müşteriler</a:t>
            </a:r>
            <a:endParaRPr lang="tr-TR" dirty="0"/>
          </a:p>
        </p:txBody>
      </p:sp>
    </p:spTree>
    <p:extLst>
      <p:ext uri="{BB962C8B-B14F-4D97-AF65-F5344CB8AC3E}">
        <p14:creationId xmlns:p14="http://schemas.microsoft.com/office/powerpoint/2010/main" val="95856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4497" y="283779"/>
            <a:ext cx="11172496" cy="6316718"/>
          </a:xfrm>
        </p:spPr>
        <p:txBody>
          <a:bodyPr>
            <a:normAutofit fontScale="47500" lnSpcReduction="20000"/>
          </a:bodyPr>
          <a:lstStyle/>
          <a:p>
            <a:pPr marL="0" indent="0">
              <a:buNone/>
            </a:pPr>
            <a:r>
              <a:rPr lang="tr-TR" u="sng" dirty="0" smtClean="0">
                <a:solidFill>
                  <a:srgbClr val="C00000"/>
                </a:solidFill>
              </a:rPr>
              <a:t>Gereksinimler</a:t>
            </a:r>
          </a:p>
          <a:p>
            <a:pPr marL="0" indent="0">
              <a:buNone/>
            </a:pPr>
            <a:r>
              <a:rPr lang="tr-TR" dirty="0" smtClean="0"/>
              <a:t>Abraham </a:t>
            </a:r>
            <a:r>
              <a:rPr lang="tr-TR" dirty="0" err="1" smtClean="0"/>
              <a:t>w.Maslow’un</a:t>
            </a:r>
            <a:r>
              <a:rPr lang="tr-TR" dirty="0" smtClean="0"/>
              <a:t> İhtiyaçlar Hiyerarşisi</a:t>
            </a:r>
          </a:p>
          <a:p>
            <a:pPr marL="0" indent="0">
              <a:buNone/>
            </a:pPr>
            <a:r>
              <a:rPr lang="tr-TR" dirty="0" smtClean="0"/>
              <a:t>1-Fiziksel gereksinimler</a:t>
            </a:r>
          </a:p>
          <a:p>
            <a:pPr marL="0" indent="0">
              <a:buNone/>
            </a:pPr>
            <a:r>
              <a:rPr lang="tr-TR" dirty="0" smtClean="0"/>
              <a:t>2-Güvenlik gereksinimleri</a:t>
            </a:r>
          </a:p>
          <a:p>
            <a:pPr marL="0" indent="0">
              <a:buNone/>
            </a:pPr>
            <a:r>
              <a:rPr lang="tr-TR" dirty="0" smtClean="0"/>
              <a:t>3-Sevgi gereksinimleri</a:t>
            </a:r>
          </a:p>
          <a:p>
            <a:pPr marL="0" indent="0">
              <a:buNone/>
            </a:pPr>
            <a:r>
              <a:rPr lang="tr-TR" dirty="0" smtClean="0"/>
              <a:t>4-Saygı gereksinimleri</a:t>
            </a:r>
          </a:p>
          <a:p>
            <a:pPr marL="0" indent="0">
              <a:buNone/>
            </a:pPr>
            <a:r>
              <a:rPr lang="tr-TR" dirty="0" smtClean="0"/>
              <a:t>5-Öz </a:t>
            </a:r>
            <a:r>
              <a:rPr lang="tr-TR" dirty="0" err="1" smtClean="0"/>
              <a:t>gerçekleşim</a:t>
            </a:r>
            <a:r>
              <a:rPr lang="tr-TR" dirty="0" smtClean="0"/>
              <a:t> gereksinimleri</a:t>
            </a:r>
          </a:p>
          <a:p>
            <a:pPr marL="0" indent="0">
              <a:buNone/>
            </a:pPr>
            <a:r>
              <a:rPr lang="tr-TR" dirty="0" smtClean="0"/>
              <a:t>*İhtiyaç </a:t>
            </a:r>
            <a:r>
              <a:rPr lang="tr-TR" dirty="0" err="1" smtClean="0"/>
              <a:t>basamaksal</a:t>
            </a:r>
            <a:r>
              <a:rPr lang="tr-TR" dirty="0" smtClean="0"/>
              <a:t> sırası müşterilerin güdülerini anlamada yararlı bir araç olarak kullanılabilir ve menü pazarlama stratejilerine uygulanabilir</a:t>
            </a:r>
          </a:p>
          <a:p>
            <a:pPr marL="0" indent="0">
              <a:buNone/>
            </a:pPr>
            <a:r>
              <a:rPr lang="tr-TR" dirty="0" smtClean="0"/>
              <a:t>*İhtiyaç </a:t>
            </a:r>
            <a:r>
              <a:rPr lang="tr-TR" dirty="0" err="1" smtClean="0"/>
              <a:t>basamaksal</a:t>
            </a:r>
            <a:r>
              <a:rPr lang="tr-TR" dirty="0" smtClean="0"/>
              <a:t> sırası yiyecek ve içecekler için reklamların düzenlenmesinde yiyecek içecek pazarlayıcılarına yararlı ve kapsamlı bir çerçeve sağlayabilir</a:t>
            </a:r>
          </a:p>
          <a:p>
            <a:pPr marL="0" indent="0">
              <a:buNone/>
            </a:pPr>
            <a:r>
              <a:rPr lang="tr-TR" dirty="0" smtClean="0"/>
              <a:t>*İhtiyaç </a:t>
            </a:r>
            <a:r>
              <a:rPr lang="tr-TR" dirty="0" err="1" smtClean="0"/>
              <a:t>basamaksal</a:t>
            </a:r>
            <a:r>
              <a:rPr lang="tr-TR" dirty="0" smtClean="0"/>
              <a:t> sırası Pazar bölümlendirilmesinde temel olarak çoğunlukla kullanılır</a:t>
            </a:r>
          </a:p>
          <a:p>
            <a:pPr marL="0" indent="0">
              <a:buNone/>
            </a:pPr>
            <a:r>
              <a:rPr lang="tr-TR" dirty="0" smtClean="0"/>
              <a:t>*İhtiyaç </a:t>
            </a:r>
            <a:r>
              <a:rPr lang="tr-TR" dirty="0" err="1" smtClean="0"/>
              <a:t>basamaksal</a:t>
            </a:r>
            <a:r>
              <a:rPr lang="tr-TR" dirty="0" smtClean="0"/>
              <a:t> sırası bazı ürünlerin çekiciliklerin vurgulanması bakımından da yararlı bir araçtır</a:t>
            </a:r>
          </a:p>
          <a:p>
            <a:pPr marL="0" indent="0">
              <a:buNone/>
            </a:pPr>
            <a:endParaRPr lang="tr-TR" dirty="0"/>
          </a:p>
          <a:p>
            <a:pPr marL="0" indent="0">
              <a:buNone/>
            </a:pPr>
            <a:r>
              <a:rPr lang="tr-TR" u="sng" dirty="0" smtClean="0">
                <a:solidFill>
                  <a:srgbClr val="C00000"/>
                </a:solidFill>
              </a:rPr>
              <a:t>Tüketici yakınmaları ve tatminleri</a:t>
            </a:r>
          </a:p>
          <a:p>
            <a:pPr marL="0" indent="0">
              <a:buNone/>
            </a:pPr>
            <a:r>
              <a:rPr lang="tr-TR" dirty="0" smtClean="0"/>
              <a:t>*Müşteri beklentileri</a:t>
            </a:r>
          </a:p>
          <a:p>
            <a:pPr marL="0" indent="0">
              <a:buNone/>
            </a:pPr>
            <a:r>
              <a:rPr lang="tr-TR" dirty="0" smtClean="0"/>
              <a:t>*İlk izlenimler</a:t>
            </a:r>
          </a:p>
          <a:p>
            <a:pPr marL="0" indent="0">
              <a:buNone/>
            </a:pPr>
            <a:r>
              <a:rPr lang="tr-TR" dirty="0" smtClean="0"/>
              <a:t>*Yiyecek içecek tesisinin yönetim biçimi ve yapısı</a:t>
            </a:r>
          </a:p>
          <a:p>
            <a:pPr marL="0" indent="0">
              <a:buNone/>
            </a:pPr>
            <a:r>
              <a:rPr lang="tr-TR" dirty="0" smtClean="0"/>
              <a:t>*Diğer müşteriler</a:t>
            </a:r>
          </a:p>
          <a:p>
            <a:pPr marL="0" indent="0">
              <a:buNone/>
            </a:pPr>
            <a:r>
              <a:rPr lang="tr-TR" dirty="0" smtClean="0"/>
              <a:t>*Personel</a:t>
            </a:r>
          </a:p>
          <a:p>
            <a:pPr marL="0" indent="0">
              <a:buNone/>
            </a:pPr>
            <a:r>
              <a:rPr lang="tr-TR" dirty="0" smtClean="0"/>
              <a:t>*Dekorasyon</a:t>
            </a:r>
          </a:p>
          <a:p>
            <a:pPr marL="0" indent="0">
              <a:buNone/>
            </a:pPr>
            <a:r>
              <a:rPr lang="tr-TR" dirty="0" smtClean="0"/>
              <a:t>*Menü</a:t>
            </a:r>
          </a:p>
          <a:p>
            <a:pPr marL="0" indent="0">
              <a:buNone/>
            </a:pPr>
            <a:r>
              <a:rPr lang="tr-TR" dirty="0" smtClean="0"/>
              <a:t>*Servis</a:t>
            </a:r>
          </a:p>
          <a:p>
            <a:pPr marL="0" indent="0">
              <a:buNone/>
            </a:pPr>
            <a:r>
              <a:rPr lang="tr-TR" dirty="0" smtClean="0"/>
              <a:t>*Diğer etkenler</a:t>
            </a:r>
            <a:endParaRPr lang="tr-TR" dirty="0"/>
          </a:p>
        </p:txBody>
      </p:sp>
    </p:spTree>
    <p:extLst>
      <p:ext uri="{BB962C8B-B14F-4D97-AF65-F5344CB8AC3E}">
        <p14:creationId xmlns:p14="http://schemas.microsoft.com/office/powerpoint/2010/main" val="188073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5517" y="273132"/>
            <a:ext cx="11337932" cy="6293923"/>
          </a:xfrm>
        </p:spPr>
        <p:txBody>
          <a:bodyPr>
            <a:noAutofit/>
          </a:bodyPr>
          <a:lstStyle/>
          <a:p>
            <a:pPr marL="0" indent="0">
              <a:buNone/>
            </a:pPr>
            <a:r>
              <a:rPr lang="tr-TR" sz="2400" u="sng" dirty="0" smtClean="0">
                <a:solidFill>
                  <a:srgbClr val="C00000"/>
                </a:solidFill>
              </a:rPr>
              <a:t>Pazar araştırması ve tüketici çekme alanı</a:t>
            </a:r>
          </a:p>
          <a:p>
            <a:pPr marL="0" indent="0">
              <a:buNone/>
            </a:pPr>
            <a:r>
              <a:rPr lang="tr-TR" sz="2400" dirty="0" smtClean="0">
                <a:solidFill>
                  <a:srgbClr val="C00000"/>
                </a:solidFill>
              </a:rPr>
              <a:t>Müşteri çekme alanının sınırları şu faktörlerle çizilir</a:t>
            </a:r>
          </a:p>
          <a:p>
            <a:pPr marL="0" indent="0">
              <a:buNone/>
            </a:pPr>
            <a:r>
              <a:rPr lang="tr-TR" sz="2400" dirty="0" smtClean="0"/>
              <a:t>1-Makul bir uzaklık</a:t>
            </a:r>
          </a:p>
          <a:p>
            <a:pPr marL="0" indent="0">
              <a:buNone/>
            </a:pPr>
            <a:r>
              <a:rPr lang="tr-TR" sz="2400" dirty="0" smtClean="0"/>
              <a:t>2-Kamu ulaşım olanakları</a:t>
            </a:r>
          </a:p>
          <a:p>
            <a:pPr marL="0" indent="0">
              <a:buNone/>
            </a:pPr>
            <a:r>
              <a:rPr lang="tr-TR" sz="2400" dirty="0" smtClean="0"/>
              <a:t>3-Rekabet</a:t>
            </a:r>
          </a:p>
          <a:p>
            <a:pPr marL="0" indent="0">
              <a:buNone/>
            </a:pPr>
            <a:r>
              <a:rPr lang="tr-TR" sz="2400" dirty="0" smtClean="0"/>
              <a:t>4-Doğal veya insan yapısı </a:t>
            </a:r>
            <a:r>
              <a:rPr lang="tr-TR" sz="2400" dirty="0" smtClean="0"/>
              <a:t>engeller</a:t>
            </a:r>
          </a:p>
        </p:txBody>
      </p:sp>
    </p:spTree>
    <p:extLst>
      <p:ext uri="{BB962C8B-B14F-4D97-AF65-F5344CB8AC3E}">
        <p14:creationId xmlns:p14="http://schemas.microsoft.com/office/powerpoint/2010/main" val="4313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007" y="380010"/>
            <a:ext cx="11340662" cy="6187045"/>
          </a:xfrm>
        </p:spPr>
        <p:txBody>
          <a:bodyPr>
            <a:normAutofit fontScale="70000" lnSpcReduction="20000"/>
          </a:bodyPr>
          <a:lstStyle/>
          <a:p>
            <a:pPr marL="0" indent="0">
              <a:buNone/>
            </a:pPr>
            <a:r>
              <a:rPr lang="tr-TR" dirty="0" smtClean="0"/>
              <a:t>	Müşteri çekme alanındaki </a:t>
            </a:r>
            <a:r>
              <a:rPr lang="tr-TR" dirty="0" err="1" smtClean="0"/>
              <a:t>sosyo</a:t>
            </a:r>
            <a:r>
              <a:rPr lang="tr-TR" dirty="0" smtClean="0"/>
              <a:t> ekonomik gruplarda belirlenmelidir.</a:t>
            </a:r>
          </a:p>
          <a:p>
            <a:pPr marL="0" indent="0">
              <a:buNone/>
            </a:pPr>
            <a:r>
              <a:rPr lang="tr-TR" dirty="0"/>
              <a:t>	</a:t>
            </a:r>
            <a:r>
              <a:rPr lang="tr-TR" u="sng" dirty="0" err="1" smtClean="0">
                <a:solidFill>
                  <a:srgbClr val="FF0000"/>
                </a:solidFill>
              </a:rPr>
              <a:t>Sosyo</a:t>
            </a:r>
            <a:r>
              <a:rPr lang="tr-TR" u="sng" dirty="0" smtClean="0">
                <a:solidFill>
                  <a:srgbClr val="FF0000"/>
                </a:solidFill>
              </a:rPr>
              <a:t> ekonomik grupların değerlendirilmesinde şu hususlar dikkate alınmalıdır;</a:t>
            </a:r>
          </a:p>
          <a:p>
            <a:pPr marL="0" indent="0">
              <a:buNone/>
            </a:pPr>
            <a:r>
              <a:rPr lang="tr-TR" dirty="0" smtClean="0"/>
              <a:t>*Müşteri çekme alanının nüfusu</a:t>
            </a:r>
          </a:p>
          <a:p>
            <a:pPr marL="0" indent="0">
              <a:buNone/>
            </a:pPr>
            <a:r>
              <a:rPr lang="tr-TR" dirty="0" smtClean="0"/>
              <a:t>*Kişi başına harcama gücü</a:t>
            </a:r>
          </a:p>
          <a:p>
            <a:pPr marL="0" indent="0">
              <a:buNone/>
            </a:pPr>
            <a:r>
              <a:rPr lang="tr-TR" dirty="0" smtClean="0"/>
              <a:t>*Yaşa göre nüfusun dağılımı</a:t>
            </a:r>
          </a:p>
          <a:p>
            <a:pPr marL="0" indent="0">
              <a:buNone/>
            </a:pPr>
            <a:r>
              <a:rPr lang="tr-TR" dirty="0" smtClean="0"/>
              <a:t>*Müşteri alanındaki rakipler</a:t>
            </a:r>
          </a:p>
          <a:p>
            <a:pPr marL="0" indent="0">
              <a:buNone/>
            </a:pPr>
            <a:r>
              <a:rPr lang="tr-TR" dirty="0" smtClean="0"/>
              <a:t>*Transit nüfus (transit ziyaretçiler, turistler vs..)</a:t>
            </a:r>
          </a:p>
          <a:p>
            <a:pPr marL="0" indent="0">
              <a:buNone/>
            </a:pPr>
            <a:r>
              <a:rPr lang="tr-TR" dirty="0" smtClean="0"/>
              <a:t>*Transit nüfusun sahip olduğu </a:t>
            </a:r>
            <a:r>
              <a:rPr lang="tr-TR" dirty="0" err="1" smtClean="0"/>
              <a:t>sosyo</a:t>
            </a:r>
            <a:r>
              <a:rPr lang="tr-TR" dirty="0" smtClean="0"/>
              <a:t>-ekonomik gruplar</a:t>
            </a:r>
          </a:p>
          <a:p>
            <a:pPr marL="0" indent="0">
              <a:buNone/>
            </a:pPr>
            <a:r>
              <a:rPr lang="tr-TR" dirty="0"/>
              <a:t>	</a:t>
            </a:r>
            <a:r>
              <a:rPr lang="tr-TR" u="sng" dirty="0" smtClean="0">
                <a:solidFill>
                  <a:srgbClr val="C00000"/>
                </a:solidFill>
              </a:rPr>
              <a:t>Pazar açısından şu hususlar incelenmelidir;</a:t>
            </a:r>
          </a:p>
          <a:p>
            <a:pPr marL="0" indent="0">
              <a:buNone/>
            </a:pPr>
            <a:r>
              <a:rPr lang="tr-TR" dirty="0" smtClean="0"/>
              <a:t>1-Ekonomik faktörler</a:t>
            </a:r>
          </a:p>
          <a:p>
            <a:pPr marL="0" indent="0">
              <a:buNone/>
            </a:pPr>
            <a:r>
              <a:rPr lang="tr-TR" dirty="0" smtClean="0"/>
              <a:t>2-Diğer yiyecek-içecek ve tamamlayıcı tesis ve faaliyetler</a:t>
            </a:r>
          </a:p>
          <a:p>
            <a:pPr marL="0" indent="0">
              <a:buNone/>
            </a:pPr>
            <a:r>
              <a:rPr lang="tr-TR" dirty="0" smtClean="0"/>
              <a:t>3-Müşteri çekme alanında kurulacak yiyecek-içecek tesisinin türü</a:t>
            </a:r>
          </a:p>
          <a:p>
            <a:pPr marL="0" indent="0">
              <a:buNone/>
            </a:pPr>
            <a:r>
              <a:rPr lang="tr-TR" dirty="0" smtClean="0"/>
              <a:t>4-Projelenen yiyecek-içecek satış durumu</a:t>
            </a:r>
          </a:p>
          <a:p>
            <a:pPr marL="0" indent="0">
              <a:buNone/>
            </a:pPr>
            <a:r>
              <a:rPr lang="tr-TR" dirty="0"/>
              <a:t>	</a:t>
            </a:r>
            <a:r>
              <a:rPr lang="tr-TR" u="sng" dirty="0" err="1" smtClean="0">
                <a:solidFill>
                  <a:srgbClr val="C00000"/>
                </a:solidFill>
              </a:rPr>
              <a:t>Konumluk</a:t>
            </a:r>
            <a:r>
              <a:rPr lang="tr-TR" u="sng" dirty="0" smtClean="0">
                <a:solidFill>
                  <a:srgbClr val="C00000"/>
                </a:solidFill>
              </a:rPr>
              <a:t> yer açısından ise şu noktalar üzerinde durulmalıdır;</a:t>
            </a:r>
          </a:p>
          <a:p>
            <a:pPr marL="0" indent="0">
              <a:buNone/>
            </a:pPr>
            <a:r>
              <a:rPr lang="tr-TR" dirty="0" smtClean="0"/>
              <a:t>1-Konumluk  yerin özellikleri</a:t>
            </a:r>
          </a:p>
          <a:p>
            <a:pPr marL="0" indent="0">
              <a:buNone/>
            </a:pPr>
            <a:r>
              <a:rPr lang="tr-TR" dirty="0" smtClean="0"/>
              <a:t>2-Ulaşım kolaylığı ve ulaşım araçlarının tipi ve sayısı</a:t>
            </a:r>
          </a:p>
          <a:p>
            <a:pPr marL="0" indent="0">
              <a:buNone/>
            </a:pPr>
            <a:r>
              <a:rPr lang="tr-TR" dirty="0" smtClean="0"/>
              <a:t>3-Hukuki durum</a:t>
            </a:r>
          </a:p>
          <a:p>
            <a:pPr marL="0" indent="0">
              <a:buNone/>
            </a:pPr>
            <a:r>
              <a:rPr lang="tr-TR" dirty="0" smtClean="0"/>
              <a:t>4-Alt yapı hizmetleri</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382974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632401"/>
          </a:xfrm>
        </p:spPr>
        <p:txBody>
          <a:bodyPr>
            <a:normAutofit/>
          </a:bodyPr>
          <a:lstStyle/>
          <a:p>
            <a:r>
              <a:rPr lang="tr-TR" sz="2400" b="1" u="sng" dirty="0" smtClean="0">
                <a:solidFill>
                  <a:srgbClr val="C00000"/>
                </a:solidFill>
              </a:rPr>
              <a:t>Tüketici modelleri ve Pazar bölümleme</a:t>
            </a:r>
            <a:endParaRPr lang="tr-TR" sz="2400" b="1" u="sng" dirty="0">
              <a:solidFill>
                <a:srgbClr val="C00000"/>
              </a:solidFill>
            </a:endParaRPr>
          </a:p>
        </p:txBody>
      </p:sp>
      <p:sp>
        <p:nvSpPr>
          <p:cNvPr id="3" name="İçerik Yer Tutucusu 2"/>
          <p:cNvSpPr>
            <a:spLocks noGrp="1"/>
          </p:cNvSpPr>
          <p:nvPr>
            <p:ph idx="1"/>
          </p:nvPr>
        </p:nvSpPr>
        <p:spPr>
          <a:xfrm>
            <a:off x="838200" y="902525"/>
            <a:ext cx="10515600" cy="5274438"/>
          </a:xfrm>
        </p:spPr>
        <p:txBody>
          <a:bodyPr>
            <a:normAutofit fontScale="77500" lnSpcReduction="20000"/>
          </a:bodyPr>
          <a:lstStyle/>
          <a:p>
            <a:pPr marL="0" indent="0">
              <a:buNone/>
            </a:pPr>
            <a:r>
              <a:rPr lang="tr-TR" dirty="0" smtClean="0"/>
              <a:t>Tüketici modelleri üç temel tip altında toplanabilir;</a:t>
            </a:r>
          </a:p>
          <a:p>
            <a:pPr marL="0" indent="0">
              <a:buNone/>
            </a:pPr>
            <a:r>
              <a:rPr lang="tr-TR" dirty="0" smtClean="0"/>
              <a:t>1-Tüketicilerin benzer özelliklere veya gereksinimlere sahip olduğu varsayılır ve ürünlerin benzer özelliklere veya gereksinimlere sahip tüketicileri doygunluğa ulaştıracağı kabul edilir.</a:t>
            </a:r>
          </a:p>
          <a:p>
            <a:pPr marL="0" indent="0">
              <a:buNone/>
            </a:pPr>
            <a:r>
              <a:rPr lang="tr-TR" dirty="0" smtClean="0"/>
              <a:t>2-Tüketicilerin farklı özelliklere veya gereksinmelere sahip olduğu varsayılır ve ürünün bu farklı özelliklere veya gereksinmelere sahip tüketicileri doygunluğa ulaştırmayacağı varsayılır.</a:t>
            </a:r>
          </a:p>
          <a:p>
            <a:pPr marL="0" indent="0">
              <a:buNone/>
            </a:pPr>
            <a:r>
              <a:rPr lang="tr-TR" dirty="0" smtClean="0"/>
              <a:t>3-Gerçekçi görüşe dayandırılan guruptur. Tüketicilerin hem farklı hem de benzer özelliklere ve gereksinmelere sahip olduğu varsayılır.</a:t>
            </a:r>
          </a:p>
          <a:p>
            <a:pPr marL="0" indent="0">
              <a:buNone/>
            </a:pPr>
            <a:r>
              <a:rPr lang="tr-TR" dirty="0"/>
              <a:t>	</a:t>
            </a:r>
            <a:r>
              <a:rPr lang="tr-TR" dirty="0" smtClean="0"/>
              <a:t>Yiyecek-içeceklerin satışında günler açısından şu özellikler belirginlik kazanmıştır.</a:t>
            </a:r>
          </a:p>
          <a:p>
            <a:pPr marL="0" indent="0">
              <a:buNone/>
            </a:pPr>
            <a:r>
              <a:rPr lang="tr-TR" dirty="0" smtClean="0"/>
              <a:t>1-İş hacminin artması bakımından oteller için Pazartesi müşteri kayıtlarının yüklü olduğu bir gündür.</a:t>
            </a:r>
          </a:p>
          <a:p>
            <a:pPr marL="0" indent="0">
              <a:buNone/>
            </a:pPr>
            <a:r>
              <a:rPr lang="tr-TR" dirty="0" smtClean="0"/>
              <a:t>2-Salı, Çarşamba ve Perşembe çok istisna teşkil eden günlerdir.</a:t>
            </a:r>
          </a:p>
          <a:p>
            <a:pPr marL="0" indent="0">
              <a:buNone/>
            </a:pPr>
            <a:r>
              <a:rPr lang="tr-TR" dirty="0" smtClean="0"/>
              <a:t>3-Cuma balık yeme günüdür.</a:t>
            </a:r>
          </a:p>
          <a:p>
            <a:pPr marL="0" indent="0">
              <a:buNone/>
            </a:pPr>
            <a:r>
              <a:rPr lang="tr-TR" dirty="0" smtClean="0"/>
              <a:t>4-Cumartesi günü müşteriler ağır yemek yiyebilirler, Pazar müşteriler için özel bir gündür ve ağır yiyecek alan misafirlerin sayısı azdır.</a:t>
            </a:r>
          </a:p>
          <a:p>
            <a:pPr marL="0" indent="0">
              <a:buNone/>
            </a:pPr>
            <a:r>
              <a:rPr lang="tr-TR" dirty="0" smtClean="0"/>
              <a:t>5-İnsanlar ay başlarında fazla , ay ortalarından sonuna kadar az harcama yaparlar.</a:t>
            </a:r>
            <a:endParaRPr lang="tr-TR" dirty="0"/>
          </a:p>
        </p:txBody>
      </p:sp>
    </p:spTree>
    <p:extLst>
      <p:ext uri="{BB962C8B-B14F-4D97-AF65-F5344CB8AC3E}">
        <p14:creationId xmlns:p14="http://schemas.microsoft.com/office/powerpoint/2010/main" val="1295711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3761" y="546265"/>
            <a:ext cx="11352810" cy="5878286"/>
          </a:xfrm>
        </p:spPr>
        <p:txBody>
          <a:bodyPr>
            <a:normAutofit fontScale="85000" lnSpcReduction="20000"/>
          </a:bodyPr>
          <a:lstStyle/>
          <a:p>
            <a:pPr marL="0" indent="0">
              <a:buNone/>
            </a:pPr>
            <a:r>
              <a:rPr lang="tr-TR" u="sng" dirty="0">
                <a:solidFill>
                  <a:srgbClr val="C00000"/>
                </a:solidFill>
              </a:rPr>
              <a:t>Pazar Bölümlendirme Türleri</a:t>
            </a:r>
            <a:r>
              <a:rPr lang="tr-TR" dirty="0"/>
              <a:t>	</a:t>
            </a:r>
          </a:p>
          <a:p>
            <a:pPr marL="0" indent="0">
              <a:buNone/>
            </a:pPr>
            <a:r>
              <a:rPr lang="tr-TR" dirty="0"/>
              <a:t>1-Coğrafi </a:t>
            </a:r>
            <a:r>
              <a:rPr lang="tr-TR" dirty="0" err="1"/>
              <a:t>segmentasyon</a:t>
            </a:r>
            <a:endParaRPr lang="tr-TR" dirty="0"/>
          </a:p>
          <a:p>
            <a:pPr marL="0" indent="0">
              <a:buNone/>
            </a:pPr>
            <a:r>
              <a:rPr lang="tr-TR" dirty="0"/>
              <a:t>Coğrafi </a:t>
            </a:r>
            <a:r>
              <a:rPr lang="tr-TR" dirty="0" err="1"/>
              <a:t>segmentasyon</a:t>
            </a:r>
            <a:r>
              <a:rPr lang="tr-TR" dirty="0"/>
              <a:t>, coğrafi sınırlara dayalı olarak farklı müşteri grupları oluşturmaktan oluşur.</a:t>
            </a:r>
          </a:p>
          <a:p>
            <a:pPr marL="0" indent="0">
              <a:buNone/>
            </a:pPr>
            <a:r>
              <a:rPr lang="tr-TR" dirty="0"/>
              <a:t>2-Demografik </a:t>
            </a:r>
            <a:r>
              <a:rPr lang="tr-TR" dirty="0" err="1"/>
              <a:t>segmentasyon</a:t>
            </a:r>
            <a:endParaRPr lang="tr-TR" dirty="0"/>
          </a:p>
          <a:p>
            <a:pPr marL="0" indent="0">
              <a:buNone/>
            </a:pPr>
            <a:r>
              <a:rPr lang="tr-TR" dirty="0"/>
              <a:t>Demografik </a:t>
            </a:r>
            <a:r>
              <a:rPr lang="tr-TR" dirty="0" err="1"/>
              <a:t>segmentasyon</a:t>
            </a:r>
            <a:r>
              <a:rPr lang="tr-TR" dirty="0"/>
              <a:t>, pazarın yaş, cinsiyet, milliyet, eğitim düzeyi, aile büyüklüğü, meslek, gelir vb. gibi farklı değişkenlere göre bölünmesinden oluşur.</a:t>
            </a:r>
          </a:p>
          <a:p>
            <a:pPr marL="0" indent="0">
              <a:buNone/>
            </a:pPr>
            <a:r>
              <a:rPr lang="tr-TR" dirty="0"/>
              <a:t>3-Psikografik </a:t>
            </a:r>
            <a:r>
              <a:rPr lang="tr-TR" dirty="0" err="1"/>
              <a:t>segmentasyon</a:t>
            </a:r>
            <a:endParaRPr lang="tr-TR" dirty="0"/>
          </a:p>
          <a:p>
            <a:pPr marL="0" indent="0">
              <a:buNone/>
            </a:pPr>
            <a:r>
              <a:rPr lang="tr-TR" dirty="0" err="1"/>
              <a:t>Psikografik</a:t>
            </a:r>
            <a:r>
              <a:rPr lang="tr-TR" dirty="0"/>
              <a:t> </a:t>
            </a:r>
            <a:r>
              <a:rPr lang="tr-TR" dirty="0" err="1"/>
              <a:t>segmentasyon</a:t>
            </a:r>
            <a:r>
              <a:rPr lang="tr-TR" dirty="0"/>
              <a:t>, hedef kitlenin davranışları, yaşam tarzları, tutumları ve ilgi alanlarına göre gruplandırılmasından oluşur.</a:t>
            </a:r>
          </a:p>
          <a:p>
            <a:pPr marL="0" indent="0">
              <a:buNone/>
            </a:pPr>
            <a:r>
              <a:rPr lang="tr-TR" dirty="0"/>
              <a:t>4-Davranışsal </a:t>
            </a:r>
            <a:r>
              <a:rPr lang="tr-TR" dirty="0" err="1"/>
              <a:t>segmentasyon</a:t>
            </a:r>
            <a:endParaRPr lang="tr-TR" dirty="0"/>
          </a:p>
          <a:p>
            <a:pPr marL="0" indent="0">
              <a:buNone/>
            </a:pPr>
            <a:r>
              <a:rPr lang="tr-TR" dirty="0"/>
              <a:t>Davranışsal </a:t>
            </a:r>
            <a:r>
              <a:rPr lang="tr-TR" dirty="0" err="1"/>
              <a:t>segmentasyon</a:t>
            </a:r>
            <a:r>
              <a:rPr lang="tr-TR" dirty="0"/>
              <a:t>, belirli tepkilere, yani tüketici davranışlarına, kalıplarına ve müşterilerin karar verme ve satın alma süreçlerinden geçme biçimlerine odaklanır.</a:t>
            </a:r>
          </a:p>
          <a:p>
            <a:pPr marL="0" indent="0">
              <a:buNone/>
            </a:pPr>
            <a:r>
              <a:rPr lang="tr-TR" dirty="0"/>
              <a:t>Halkın markanıza yönelik tutumları, markanızı kullanma biçimleri ve farkındalıkları davranışsal </a:t>
            </a:r>
            <a:r>
              <a:rPr lang="tr-TR" dirty="0" err="1"/>
              <a:t>segmentasyon</a:t>
            </a:r>
            <a:r>
              <a:rPr lang="tr-TR" dirty="0"/>
              <a:t> örnekleridir. Bu tür verileri toplamak, </a:t>
            </a:r>
            <a:r>
              <a:rPr lang="tr-TR" dirty="0" err="1"/>
              <a:t>psikografik</a:t>
            </a:r>
            <a:r>
              <a:rPr lang="tr-TR" dirty="0"/>
              <a:t> verileri bulma yönteminize benzer. Bu, pazarlamacıların daha hedefli bir yaklaşım geliştirmesine olanak tanır.</a:t>
            </a:r>
          </a:p>
        </p:txBody>
      </p:sp>
    </p:spTree>
    <p:extLst>
      <p:ext uri="{BB962C8B-B14F-4D97-AF65-F5344CB8AC3E}">
        <p14:creationId xmlns:p14="http://schemas.microsoft.com/office/powerpoint/2010/main" val="377186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3765" y="427512"/>
            <a:ext cx="11103429" cy="6092041"/>
          </a:xfrm>
        </p:spPr>
        <p:txBody>
          <a:bodyPr>
            <a:normAutofit lnSpcReduction="10000"/>
          </a:bodyPr>
          <a:lstStyle/>
          <a:p>
            <a:pPr marL="0" indent="0">
              <a:buNone/>
            </a:pPr>
            <a:r>
              <a:rPr lang="tr-TR" dirty="0" smtClean="0">
                <a:solidFill>
                  <a:srgbClr val="C00000"/>
                </a:solidFill>
              </a:rPr>
              <a:t>	</a:t>
            </a:r>
            <a:r>
              <a:rPr lang="tr-TR" u="sng" dirty="0" smtClean="0">
                <a:solidFill>
                  <a:srgbClr val="C00000"/>
                </a:solidFill>
              </a:rPr>
              <a:t>Yiyecek-içecek tesislerinde uygulanabilecek stratejiler;</a:t>
            </a:r>
          </a:p>
          <a:p>
            <a:pPr marL="0" indent="0">
              <a:buNone/>
            </a:pPr>
            <a:r>
              <a:rPr lang="tr-TR" dirty="0" smtClean="0"/>
              <a:t>1-Yeni müşteriler elde etmek</a:t>
            </a:r>
          </a:p>
          <a:p>
            <a:pPr marL="0" indent="0">
              <a:buNone/>
            </a:pPr>
            <a:r>
              <a:rPr lang="tr-TR" dirty="0" smtClean="0"/>
              <a:t>2-Mevcut müşterilerin sıklığını artırmak</a:t>
            </a:r>
          </a:p>
          <a:p>
            <a:pPr marL="0" indent="0">
              <a:buNone/>
            </a:pPr>
            <a:r>
              <a:rPr lang="tr-TR" dirty="0" smtClean="0"/>
              <a:t>3-Her öğün için müşteri sayısını artırmak</a:t>
            </a:r>
          </a:p>
          <a:p>
            <a:pPr marL="0" indent="0">
              <a:buNone/>
            </a:pPr>
            <a:r>
              <a:rPr lang="tr-TR" dirty="0" smtClean="0"/>
              <a:t>4-Müşteri başına harcamayı artırmak</a:t>
            </a:r>
          </a:p>
          <a:p>
            <a:pPr marL="0" indent="0">
              <a:buNone/>
            </a:pPr>
            <a:r>
              <a:rPr lang="tr-TR" dirty="0" smtClean="0"/>
              <a:t>	Pazar bölümlerinden potansiyel olarak karlı olanları seçmede 3 temel ölçüt bulunmaktadır;</a:t>
            </a:r>
          </a:p>
          <a:p>
            <a:pPr marL="0" indent="0">
              <a:buNone/>
            </a:pPr>
            <a:r>
              <a:rPr lang="tr-TR" dirty="0" smtClean="0"/>
              <a:t>1-Pazar bölümü araştırma için gerekli harcamaya değecek kadar büyük olmalıdır.</a:t>
            </a:r>
          </a:p>
          <a:p>
            <a:pPr marL="0" indent="0">
              <a:buNone/>
            </a:pPr>
            <a:r>
              <a:rPr lang="tr-TR" dirty="0" smtClean="0"/>
              <a:t>2-Eldeki iletişim araçları kullanılarak seçilen pazar bölümüne ulaşmak ekonomik açıdan mümkün olmalıdır.</a:t>
            </a:r>
          </a:p>
          <a:p>
            <a:pPr marL="0" indent="0">
              <a:buNone/>
            </a:pPr>
            <a:r>
              <a:rPr lang="tr-TR" dirty="0" smtClean="0"/>
              <a:t>3-Yiyecek içecek tesisi pazar bölümünde istem yaratabilmeli ve beklenen istemi karşılamak üzere yiyecek içecekler için yeterli fiziksel kapasiteye sahip olmalıdır.</a:t>
            </a:r>
            <a:endParaRPr lang="tr-TR" dirty="0"/>
          </a:p>
        </p:txBody>
      </p:sp>
    </p:spTree>
    <p:extLst>
      <p:ext uri="{BB962C8B-B14F-4D97-AF65-F5344CB8AC3E}">
        <p14:creationId xmlns:p14="http://schemas.microsoft.com/office/powerpoint/2010/main" val="35806269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2422</TotalTime>
  <Words>1208</Words>
  <Application>Microsoft Office PowerPoint</Application>
  <PresentationFormat>Özel</PresentationFormat>
  <Paragraphs>186</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Office Teması</vt:lpstr>
      <vt:lpstr>PowerPoint Sunusu</vt:lpstr>
      <vt:lpstr>Menü ve Tüketiciler</vt:lpstr>
      <vt:lpstr>PowerPoint Sunusu</vt:lpstr>
      <vt:lpstr>PowerPoint Sunusu</vt:lpstr>
      <vt:lpstr>PowerPoint Sunusu</vt:lpstr>
      <vt:lpstr>PowerPoint Sunusu</vt:lpstr>
      <vt:lpstr>Tüketici modelleri ve Pazar bölümleme</vt:lpstr>
      <vt:lpstr>PowerPoint Sunusu</vt:lpstr>
      <vt:lpstr>PowerPoint Sunusu</vt:lpstr>
      <vt:lpstr>Menü planlama aşamaları</vt:lpstr>
      <vt:lpstr>Menü planlama ve geliştirmede ihmal edilen hususlar</vt:lpstr>
      <vt:lpstr>PowerPoint Sunusu</vt:lpstr>
      <vt:lpstr>Menü Planlaması Yapılırken Dikkat Edilmesi Gereken Hususlar</vt:lpstr>
      <vt:lpstr>Menü Planlaması Yapılırken Dikkat Edilmesi Gereken Hususlar</vt:lpstr>
      <vt:lpstr>Menü Planlaması Yapılırken Dikkat Edilmesi Gereken Hususlar</vt:lpstr>
      <vt:lpstr>Menü Planlaması Yapılırken Dikkat Edilmesi Gereken Hususlar</vt:lpstr>
      <vt:lpstr>Menü Planlaması Yapılırken Dikkat Edilmesi Gereken Hususlar</vt:lpstr>
      <vt:lpstr>Menü Planlaması Yapılırken Dikkat Edilmesi Gereken Hususlar</vt:lpstr>
      <vt:lpstr>Menü Planlaması Yapılırken Dikkat Edilmesi Gereken Hususlar</vt:lpstr>
      <vt:lpstr>Menü Planlaması Yapılırken Dikkat Edilmesi Gereken Hususlar</vt:lpstr>
      <vt:lpstr>Menü Planlaması Yapılırken Dikkat Edilmesi Gereken Hususlar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UZEM - Part 1</dc:creator>
  <cp:lastModifiedBy>ASUS</cp:lastModifiedBy>
  <cp:revision>135</cp:revision>
  <dcterms:created xsi:type="dcterms:W3CDTF">2016-06-28T08:34:33Z</dcterms:created>
  <dcterms:modified xsi:type="dcterms:W3CDTF">2023-10-22T10:34:23Z</dcterms:modified>
</cp:coreProperties>
</file>